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customXml/itemProps1.xml" ContentType="application/vnd.openxmlformats-officedocument.customXmlPropertie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1.xml" ContentType="application/vnd.openxmlformats-officedocument.presentationml.slideLayout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Default Extension="jpeg" ContentType="image/jpeg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customXml/itemProps2.xml" ContentType="application/vnd.openxmlformats-officedocument.customXmlProperties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16.xml" ContentType="application/vnd.openxmlformats-officedocument.presentationml.slide+xml"/>
  <Override PartName="/customXml/itemProps3.xml" ContentType="application/vnd.openxmlformats-officedocument.customXmlProperties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51" r:id="rId4"/>
  </p:sldMasterIdLst>
  <p:notesMasterIdLst>
    <p:notesMasterId r:id="rId32"/>
  </p:notesMasterIdLst>
  <p:handoutMasterIdLst>
    <p:handoutMasterId r:id="rId33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82" r:id="rId26"/>
    <p:sldId id="283" r:id="rId27"/>
    <p:sldId id="284" r:id="rId28"/>
    <p:sldId id="285" r:id="rId29"/>
    <p:sldId id="286" r:id="rId30"/>
    <p:sldId id="287" r:id="rId31"/>
  </p:sldIdLst>
  <p:sldSz cx="9144000" cy="6858000" type="screen4x3"/>
  <p:notesSz cx="7019925" cy="93059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0066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20357" autoAdjust="0"/>
    <p:restoredTop sz="86308" autoAdjust="0"/>
  </p:normalViewPr>
  <p:slideViewPr>
    <p:cSldViewPr>
      <p:cViewPr>
        <p:scale>
          <a:sx n="100" d="100"/>
          <a:sy n="100" d="100"/>
        </p:scale>
        <p:origin x="-384" y="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8" d="100"/>
          <a:sy n="28" d="100"/>
        </p:scale>
        <p:origin x="-1267" y="-77"/>
      </p:cViewPr>
      <p:guideLst>
        <p:guide orient="horz" pos="2932"/>
        <p:guide pos="221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651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964" tIns="46982" rIns="93964" bIns="46982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8275" y="0"/>
            <a:ext cx="3041650" cy="4651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964" tIns="46982" rIns="93964" bIns="46982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0788"/>
            <a:ext cx="3041650" cy="4651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964" tIns="46982" rIns="93964" bIns="46982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8275" y="8840788"/>
            <a:ext cx="3041650" cy="4651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964" tIns="46982" rIns="93964" bIns="46982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E9E1D3D-EB2D-4CDF-8549-E8D845DD99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651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964" tIns="46982" rIns="93964" bIns="46982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8275" y="0"/>
            <a:ext cx="3041650" cy="4651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964" tIns="46982" rIns="93964" bIns="46982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3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5863" y="698500"/>
            <a:ext cx="4649787" cy="3489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6625" y="4419600"/>
            <a:ext cx="5146675" cy="41878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964" tIns="46982" rIns="93964" bIns="469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01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0788"/>
            <a:ext cx="3041650" cy="4651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964" tIns="46982" rIns="93964" bIns="46982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01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8275" y="8840788"/>
            <a:ext cx="3041650" cy="4651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964" tIns="46982" rIns="93964" bIns="46982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3A374EA-185D-4792-9764-7EB0BB3025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6DDF29-753E-4DD2-960E-5E0651D7808F}" type="slidenum">
              <a:rPr lang="en-US"/>
              <a:pPr/>
              <a:t>1</a:t>
            </a:fld>
            <a:endParaRPr lang="en-US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1035050" y="1520825"/>
            <a:ext cx="10179050" cy="5337175"/>
            <a:chOff x="-652" y="958"/>
            <a:chExt cx="6412" cy="3362"/>
          </a:xfrm>
        </p:grpSpPr>
        <p:sp>
          <p:nvSpPr>
            <p:cNvPr id="5" name="Freeform 3"/>
            <p:cNvSpPr>
              <a:spLocks/>
            </p:cNvSpPr>
            <p:nvPr/>
          </p:nvSpPr>
          <p:spPr bwMode="invGray">
            <a:xfrm>
              <a:off x="2061" y="1707"/>
              <a:ext cx="3699" cy="2613"/>
            </a:xfrm>
            <a:custGeom>
              <a:avLst/>
              <a:gdLst/>
              <a:ahLst/>
              <a:cxnLst>
                <a:cxn ang="0">
                  <a:pos x="1523" y="2611"/>
                </a:cxn>
                <a:cxn ang="0">
                  <a:pos x="3698" y="2612"/>
                </a:cxn>
                <a:cxn ang="0">
                  <a:pos x="3698" y="2228"/>
                </a:cxn>
                <a:cxn ang="0">
                  <a:pos x="0" y="0"/>
                </a:cxn>
                <a:cxn ang="0">
                  <a:pos x="160" y="118"/>
                </a:cxn>
                <a:cxn ang="0">
                  <a:pos x="292" y="219"/>
                </a:cxn>
                <a:cxn ang="0">
                  <a:pos x="441" y="347"/>
                </a:cxn>
                <a:cxn ang="0">
                  <a:pos x="585" y="482"/>
                </a:cxn>
                <a:cxn ang="0">
                  <a:pos x="796" y="711"/>
                </a:cxn>
                <a:cxn ang="0">
                  <a:pos x="983" y="955"/>
                </a:cxn>
                <a:cxn ang="0">
                  <a:pos x="1119" y="1168"/>
                </a:cxn>
                <a:cxn ang="0">
                  <a:pos x="1238" y="1388"/>
                </a:cxn>
                <a:cxn ang="0">
                  <a:pos x="1331" y="1608"/>
                </a:cxn>
                <a:cxn ang="0">
                  <a:pos x="1400" y="1809"/>
                </a:cxn>
                <a:cxn ang="0">
                  <a:pos x="1447" y="1979"/>
                </a:cxn>
                <a:cxn ang="0">
                  <a:pos x="1490" y="2190"/>
                </a:cxn>
                <a:cxn ang="0">
                  <a:pos x="1511" y="2374"/>
                </a:cxn>
                <a:cxn ang="0">
                  <a:pos x="1523" y="2611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80000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Arc 4"/>
            <p:cNvSpPr>
              <a:spLocks/>
            </p:cNvSpPr>
            <p:nvPr/>
          </p:nvSpPr>
          <p:spPr bwMode="ltGray">
            <a:xfrm>
              <a:off x="-652" y="958"/>
              <a:ext cx="4237" cy="3362"/>
            </a:xfrm>
            <a:custGeom>
              <a:avLst/>
              <a:gdLst>
                <a:gd name="G0" fmla="+- 0 0 0"/>
                <a:gd name="G1" fmla="+- 21360 0 0"/>
                <a:gd name="G2" fmla="+- 21600 0 0"/>
                <a:gd name="T0" fmla="*/ 3211 w 21600"/>
                <a:gd name="T1" fmla="*/ 0 h 21360"/>
                <a:gd name="T2" fmla="*/ 21600 w 21600"/>
                <a:gd name="T3" fmla="*/ 21360 h 21360"/>
                <a:gd name="T4" fmla="*/ 0 w 21600"/>
                <a:gd name="T5" fmla="*/ 21360 h 2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360" fill="none" extrusionOk="0">
                  <a:moveTo>
                    <a:pt x="3210" y="0"/>
                  </a:moveTo>
                  <a:cubicBezTo>
                    <a:pt x="13781" y="1589"/>
                    <a:pt x="21600" y="10670"/>
                    <a:pt x="21600" y="21360"/>
                  </a:cubicBezTo>
                </a:path>
                <a:path w="21600" h="21360" stroke="0" extrusionOk="0">
                  <a:moveTo>
                    <a:pt x="3210" y="0"/>
                  </a:moveTo>
                  <a:cubicBezTo>
                    <a:pt x="13781" y="1589"/>
                    <a:pt x="21600" y="10670"/>
                    <a:pt x="21600" y="21360"/>
                  </a:cubicBezTo>
                  <a:lnTo>
                    <a:pt x="0" y="21360"/>
                  </a:lnTo>
                  <a:close/>
                </a:path>
              </a:pathLst>
            </a:custGeom>
            <a:noFill/>
            <a:ln w="12700" cap="rnd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7" name="AutoShape 10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304800" y="5562600"/>
            <a:ext cx="990600" cy="838200"/>
          </a:xfrm>
          <a:prstGeom prst="actionButtonHome">
            <a:avLst/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anchor="ctr"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AF5D80F-00A2-458C-891A-5801A94317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08C4EF-786C-41E9-8163-DBC98D8C59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5FD33-D4A4-4749-9D30-E99D891B4D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A31E00-1516-4527-9A1E-14DE8C0621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F04E36-3BA8-4C56-8A43-B303862AB4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3525D0-7E99-45E5-A118-D7CAB4862A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F86705-CACE-4EBF-983D-5584B71F79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D7B9C8-C355-402F-BD9A-D4478EB351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925B0-574F-4AC1-B4A7-9E3F910853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7355E-3CE4-4CBA-ADC7-50DD0C63FD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58D88-5712-488A-B7AE-DB09D96FC6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16387" name="Freeform 3"/>
            <p:cNvSpPr>
              <a:spLocks/>
            </p:cNvSpPr>
            <p:nvPr/>
          </p:nvSpPr>
          <p:spPr bwMode="ltGray">
            <a:xfrm>
              <a:off x="3394" y="999"/>
              <a:ext cx="2359" cy="3314"/>
            </a:xfrm>
            <a:custGeom>
              <a:avLst/>
              <a:gdLst/>
              <a:ahLst/>
              <a:cxnLst>
                <a:cxn ang="0">
                  <a:pos x="1905" y="3312"/>
                </a:cxn>
                <a:cxn ang="0">
                  <a:pos x="2358" y="3313"/>
                </a:cxn>
                <a:cxn ang="0">
                  <a:pos x="2358" y="1437"/>
                </a:cxn>
                <a:cxn ang="0">
                  <a:pos x="0" y="0"/>
                </a:cxn>
                <a:cxn ang="0">
                  <a:pos x="201" y="150"/>
                </a:cxn>
                <a:cxn ang="0">
                  <a:pos x="366" y="279"/>
                </a:cxn>
                <a:cxn ang="0">
                  <a:pos x="552" y="441"/>
                </a:cxn>
                <a:cxn ang="0">
                  <a:pos x="732" y="612"/>
                </a:cxn>
                <a:cxn ang="0">
                  <a:pos x="996" y="903"/>
                </a:cxn>
                <a:cxn ang="0">
                  <a:pos x="1230" y="1212"/>
                </a:cxn>
                <a:cxn ang="0">
                  <a:pos x="1400" y="1482"/>
                </a:cxn>
                <a:cxn ang="0">
                  <a:pos x="1548" y="1761"/>
                </a:cxn>
                <a:cxn ang="0">
                  <a:pos x="1665" y="2040"/>
                </a:cxn>
                <a:cxn ang="0">
                  <a:pos x="1751" y="2295"/>
                </a:cxn>
                <a:cxn ang="0">
                  <a:pos x="1809" y="2511"/>
                </a:cxn>
                <a:cxn ang="0">
                  <a:pos x="1863" y="2778"/>
                </a:cxn>
                <a:cxn ang="0">
                  <a:pos x="1890" y="3012"/>
                </a:cxn>
                <a:cxn ang="0">
                  <a:pos x="1905" y="3312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80000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388" name="Arc 4"/>
            <p:cNvSpPr>
              <a:spLocks/>
            </p:cNvSpPr>
            <p:nvPr/>
          </p:nvSpPr>
          <p:spPr bwMode="ltGray">
            <a:xfrm>
              <a:off x="0" y="1"/>
              <a:ext cx="5298" cy="431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638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FA7E3688-6BAF-4E65-93AB-C243693576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l"/>
        <a:defRPr sz="32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bg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Monotype Sorts" pitchFamily="2" charset="2"/>
        <a:buChar char="l"/>
        <a:defRPr sz="2400">
          <a:solidFill>
            <a:schemeClr val="bg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bg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bg2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bg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bg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bg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slide" Target="slide18.xml"/><Relationship Id="rId12" Type="http://schemas.openxmlformats.org/officeDocument/2006/relationships/slide" Target="slide20.xml"/><Relationship Id="rId13" Type="http://schemas.openxmlformats.org/officeDocument/2006/relationships/slide" Target="slide22.xml"/><Relationship Id="rId14" Type="http://schemas.openxmlformats.org/officeDocument/2006/relationships/slide" Target="slide24.xml"/><Relationship Id="rId15" Type="http://schemas.openxmlformats.org/officeDocument/2006/relationships/slide" Target="slide26.xm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slide" Target="slide2.xml"/><Relationship Id="rId4" Type="http://schemas.openxmlformats.org/officeDocument/2006/relationships/slide" Target="slide4.xml"/><Relationship Id="rId5" Type="http://schemas.openxmlformats.org/officeDocument/2006/relationships/slide" Target="slide6.xml"/><Relationship Id="rId6" Type="http://schemas.openxmlformats.org/officeDocument/2006/relationships/slide" Target="slide8.xml"/><Relationship Id="rId7" Type="http://schemas.openxmlformats.org/officeDocument/2006/relationships/slide" Target="slide10.xml"/><Relationship Id="rId8" Type="http://schemas.openxmlformats.org/officeDocument/2006/relationships/slide" Target="slide12.xml"/><Relationship Id="rId9" Type="http://schemas.openxmlformats.org/officeDocument/2006/relationships/slide" Target="slide14.xml"/><Relationship Id="rId10" Type="http://schemas.openxmlformats.org/officeDocument/2006/relationships/slide" Target="slide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8000" smtClean="0">
                <a:solidFill>
                  <a:schemeClr val="accent2"/>
                </a:solidFill>
              </a:rPr>
              <a:t>Jeopardy</a:t>
            </a:r>
            <a:endParaRPr lang="en-US" sz="8000" smtClean="0"/>
          </a:p>
        </p:txBody>
      </p:sp>
      <p:grpSp>
        <p:nvGrpSpPr>
          <p:cNvPr id="2" name="Group 41"/>
          <p:cNvGrpSpPr>
            <a:grpSpLocks/>
          </p:cNvGrpSpPr>
          <p:nvPr/>
        </p:nvGrpSpPr>
        <p:grpSpPr bwMode="auto">
          <a:xfrm>
            <a:off x="685800" y="1905000"/>
            <a:ext cx="7467600" cy="463550"/>
            <a:chOff x="432" y="1200"/>
            <a:chExt cx="4704" cy="292"/>
          </a:xfrm>
        </p:grpSpPr>
        <p:sp>
          <p:nvSpPr>
            <p:cNvPr id="3107" name="Text Box 15"/>
            <p:cNvSpPr txBox="1">
              <a:spLocks noChangeArrowheads="1"/>
            </p:cNvSpPr>
            <p:nvPr/>
          </p:nvSpPr>
          <p:spPr bwMode="auto">
            <a:xfrm>
              <a:off x="432" y="1200"/>
              <a:ext cx="4704" cy="292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3108" name="Line 18"/>
            <p:cNvSpPr>
              <a:spLocks noChangeShapeType="1"/>
            </p:cNvSpPr>
            <p:nvPr/>
          </p:nvSpPr>
          <p:spPr bwMode="auto">
            <a:xfrm>
              <a:off x="2304" y="1200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9" name="Line 19"/>
            <p:cNvSpPr>
              <a:spLocks noChangeShapeType="1"/>
            </p:cNvSpPr>
            <p:nvPr/>
          </p:nvSpPr>
          <p:spPr bwMode="auto">
            <a:xfrm>
              <a:off x="1392" y="1200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0" name="Line 20"/>
            <p:cNvSpPr>
              <a:spLocks noChangeShapeType="1"/>
            </p:cNvSpPr>
            <p:nvPr/>
          </p:nvSpPr>
          <p:spPr bwMode="auto">
            <a:xfrm>
              <a:off x="3264" y="1200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1" name="Line 21"/>
            <p:cNvSpPr>
              <a:spLocks noChangeShapeType="1"/>
            </p:cNvSpPr>
            <p:nvPr/>
          </p:nvSpPr>
          <p:spPr bwMode="auto">
            <a:xfrm>
              <a:off x="4224" y="1200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685800" y="19050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bg2"/>
                </a:solidFill>
              </a:rPr>
              <a:t>     1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072" name="Text Box 24"/>
          <p:cNvSpPr txBox="1">
            <a:spLocks noChangeArrowheads="1"/>
          </p:cNvSpPr>
          <p:nvPr/>
        </p:nvSpPr>
        <p:spPr bwMode="auto">
          <a:xfrm>
            <a:off x="2209800" y="1905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bg2"/>
                </a:solidFill>
              </a:rPr>
              <a:t>     2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3657600" y="19050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bg2"/>
                </a:solidFill>
              </a:rPr>
              <a:t>     3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5105400" y="1905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bg2"/>
                </a:solidFill>
              </a:rPr>
              <a:t>      4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080" name="Text Box 28"/>
          <p:cNvSpPr txBox="1">
            <a:spLocks noChangeArrowheads="1"/>
          </p:cNvSpPr>
          <p:nvPr/>
        </p:nvSpPr>
        <p:spPr bwMode="auto">
          <a:xfrm>
            <a:off x="685800" y="2667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3" action="ppaction://hlinksldjump"/>
              </a:rPr>
              <a:t>Q$100</a:t>
            </a:r>
          </a:p>
        </p:txBody>
      </p:sp>
      <p:sp>
        <p:nvSpPr>
          <p:cNvPr id="3081" name="Text Box 29"/>
          <p:cNvSpPr txBox="1">
            <a:spLocks noChangeArrowheads="1"/>
          </p:cNvSpPr>
          <p:nvPr/>
        </p:nvSpPr>
        <p:spPr bwMode="auto">
          <a:xfrm>
            <a:off x="685800" y="3352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4" action="ppaction://hlinksldjump"/>
              </a:rPr>
              <a:t>Q$200</a:t>
            </a:r>
            <a:endParaRPr lang="en-US">
              <a:hlinkClick r:id="rId3" action="ppaction://hlinksldjump"/>
            </a:endParaRPr>
          </a:p>
        </p:txBody>
      </p:sp>
      <p:sp>
        <p:nvSpPr>
          <p:cNvPr id="3082" name="Text Box 30"/>
          <p:cNvSpPr txBox="1">
            <a:spLocks noChangeArrowheads="1"/>
          </p:cNvSpPr>
          <p:nvPr/>
        </p:nvSpPr>
        <p:spPr bwMode="auto">
          <a:xfrm>
            <a:off x="685800" y="4114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5" action="ppaction://hlinksldjump"/>
              </a:rPr>
              <a:t>Q$300</a:t>
            </a:r>
            <a:endParaRPr lang="en-US">
              <a:hlinkClick r:id="rId3" action="ppaction://hlinksldjump"/>
            </a:endParaRPr>
          </a:p>
        </p:txBody>
      </p:sp>
      <p:sp>
        <p:nvSpPr>
          <p:cNvPr id="3083" name="Text Box 31"/>
          <p:cNvSpPr txBox="1">
            <a:spLocks noChangeArrowheads="1"/>
          </p:cNvSpPr>
          <p:nvPr/>
        </p:nvSpPr>
        <p:spPr bwMode="auto">
          <a:xfrm>
            <a:off x="685800" y="4876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6" action="ppaction://hlinksldjump"/>
              </a:rPr>
              <a:t>Q$400</a:t>
            </a:r>
          </a:p>
        </p:txBody>
      </p:sp>
      <p:sp>
        <p:nvSpPr>
          <p:cNvPr id="3084" name="Text Box 32"/>
          <p:cNvSpPr txBox="1">
            <a:spLocks noChangeArrowheads="1"/>
          </p:cNvSpPr>
          <p:nvPr/>
        </p:nvSpPr>
        <p:spPr bwMode="auto">
          <a:xfrm>
            <a:off x="685800" y="5638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7" action="ppaction://hlinksldjump"/>
              </a:rPr>
              <a:t>Q$500</a:t>
            </a:r>
          </a:p>
        </p:txBody>
      </p:sp>
      <p:sp>
        <p:nvSpPr>
          <p:cNvPr id="3085" name="Text Box 33"/>
          <p:cNvSpPr txBox="1">
            <a:spLocks noChangeArrowheads="1"/>
          </p:cNvSpPr>
          <p:nvPr/>
        </p:nvSpPr>
        <p:spPr bwMode="auto">
          <a:xfrm>
            <a:off x="2209800" y="2667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8" action="ppaction://hlinksldjump"/>
              </a:rPr>
              <a:t>Q$100</a:t>
            </a:r>
            <a:endParaRPr lang="en-US">
              <a:hlinkClick r:id="rId3" action="ppaction://hlinksldjump"/>
            </a:endParaRPr>
          </a:p>
        </p:txBody>
      </p:sp>
      <p:sp>
        <p:nvSpPr>
          <p:cNvPr id="3086" name="Text Box 34"/>
          <p:cNvSpPr txBox="1">
            <a:spLocks noChangeArrowheads="1"/>
          </p:cNvSpPr>
          <p:nvPr/>
        </p:nvSpPr>
        <p:spPr bwMode="auto">
          <a:xfrm>
            <a:off x="2209800" y="3352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9" action="ppaction://hlinksldjump"/>
              </a:rPr>
              <a:t>Q$200</a:t>
            </a:r>
          </a:p>
        </p:txBody>
      </p:sp>
      <p:sp>
        <p:nvSpPr>
          <p:cNvPr id="3087" name="Text Box 35"/>
          <p:cNvSpPr txBox="1">
            <a:spLocks noChangeArrowheads="1"/>
          </p:cNvSpPr>
          <p:nvPr/>
        </p:nvSpPr>
        <p:spPr bwMode="auto">
          <a:xfrm>
            <a:off x="2209800" y="4114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10" action="ppaction://hlinksldjump"/>
              </a:rPr>
              <a:t>Q$300</a:t>
            </a:r>
            <a:endParaRPr lang="en-US">
              <a:hlinkClick r:id="rId3" action="ppaction://hlinksldjump"/>
            </a:endParaRPr>
          </a:p>
        </p:txBody>
      </p:sp>
      <p:sp>
        <p:nvSpPr>
          <p:cNvPr id="3088" name="Text Box 36"/>
          <p:cNvSpPr txBox="1">
            <a:spLocks noChangeArrowheads="1"/>
          </p:cNvSpPr>
          <p:nvPr/>
        </p:nvSpPr>
        <p:spPr bwMode="auto">
          <a:xfrm>
            <a:off x="2209800" y="4876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11" action="ppaction://hlinksldjump"/>
              </a:rPr>
              <a:t>Q$400</a:t>
            </a:r>
            <a:endParaRPr lang="en-US">
              <a:hlinkClick r:id="rId6" action="ppaction://hlinksldjump"/>
            </a:endParaRPr>
          </a:p>
        </p:txBody>
      </p:sp>
      <p:sp>
        <p:nvSpPr>
          <p:cNvPr id="3089" name="Text Box 37"/>
          <p:cNvSpPr txBox="1">
            <a:spLocks noChangeArrowheads="1"/>
          </p:cNvSpPr>
          <p:nvPr/>
        </p:nvSpPr>
        <p:spPr bwMode="auto">
          <a:xfrm>
            <a:off x="2209800" y="5638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12" action="ppaction://hlinksldjump"/>
              </a:rPr>
              <a:t>Q$500</a:t>
            </a:r>
            <a:endParaRPr lang="en-US">
              <a:hlinkClick r:id="rId7" action="ppaction://hlinksldjump"/>
            </a:endParaRPr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6781800" y="1905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bg2"/>
                </a:solidFill>
              </a:rPr>
              <a:t>    5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092" name="Text Box 42"/>
          <p:cNvSpPr txBox="1">
            <a:spLocks noChangeArrowheads="1"/>
          </p:cNvSpPr>
          <p:nvPr/>
        </p:nvSpPr>
        <p:spPr bwMode="auto">
          <a:xfrm>
            <a:off x="3733800" y="2667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13" action="ppaction://hlinksldjump"/>
              </a:rPr>
              <a:t>Q$100</a:t>
            </a:r>
            <a:endParaRPr lang="en-US">
              <a:hlinkClick r:id="rId3" action="ppaction://hlinksldjump"/>
            </a:endParaRPr>
          </a:p>
        </p:txBody>
      </p:sp>
      <p:sp>
        <p:nvSpPr>
          <p:cNvPr id="3093" name="Text Box 43"/>
          <p:cNvSpPr txBox="1">
            <a:spLocks noChangeArrowheads="1"/>
          </p:cNvSpPr>
          <p:nvPr/>
        </p:nvSpPr>
        <p:spPr bwMode="auto">
          <a:xfrm>
            <a:off x="3733800" y="3352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14" action="ppaction://hlinksldjump"/>
              </a:rPr>
              <a:t>Q$200</a:t>
            </a:r>
            <a:endParaRPr lang="en-US">
              <a:hlinkClick r:id="rId3" action="ppaction://hlinksldjump"/>
            </a:endParaRPr>
          </a:p>
        </p:txBody>
      </p:sp>
      <p:sp>
        <p:nvSpPr>
          <p:cNvPr id="3094" name="Text Box 44"/>
          <p:cNvSpPr txBox="1">
            <a:spLocks noChangeArrowheads="1"/>
          </p:cNvSpPr>
          <p:nvPr/>
        </p:nvSpPr>
        <p:spPr bwMode="auto">
          <a:xfrm>
            <a:off x="3733800" y="4114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15" action="ppaction://hlinksldjump"/>
              </a:rPr>
              <a:t>Q$300</a:t>
            </a:r>
            <a:endParaRPr lang="en-US">
              <a:hlinkClick r:id="rId3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15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65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utoUpdateAnimBg="0"/>
      <p:bldP spid="2071" grpId="0" autoUpdateAnimBg="0"/>
      <p:bldP spid="2072" grpId="0" autoUpdateAnimBg="0"/>
      <p:bldP spid="2073" grpId="0" autoUpdateAnimBg="0"/>
      <p:bldP spid="2074" grpId="0" autoUpdateAnimBg="0"/>
      <p:bldP spid="2087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990600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$500 Question from 1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743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Taxes based on a business’s payments to employees.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$500 Answer to 1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2743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are payroll taxes?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143000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$100 Question from 2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Tax for government funded medical insurance.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$100 Answer to 2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743200"/>
            <a:ext cx="78486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Medicare Tax.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762000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$200 Question from 2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438400"/>
            <a:ext cx="6400800" cy="3276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Old age, survivors, and disability tax insurance.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$200 Answer to 2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514600"/>
            <a:ext cx="7620000" cy="2667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Social Security Tax?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143000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$300 Question from 2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8194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 tax payment for unemployed workers.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143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$300 Answer to 2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6670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state unemployment tax (SUTA).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219200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$400 Question from 2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743200"/>
            <a:ext cx="7848600" cy="24384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 tax supporting administrative expenses of unemployment programs.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762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$400 Answer to 2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2514600"/>
            <a:ext cx="70104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federal unemployment tax (FUTA)?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685800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$100 Question from 1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Time covered by a salary payment.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990600"/>
            <a:ext cx="8763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$500 Question from 2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743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Total amount earned by all employees in a period.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$500 Answer to 2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2743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a Payroll?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$100 Question from 3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Shows details related to payments to an employee.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$100 Answer to 3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048000"/>
            <a:ext cx="76962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an Employee Earnings Record?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62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$200 Question from 3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718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Money paid for employee services.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$200 Answer to 3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819400"/>
            <a:ext cx="73914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a Salary?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143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$300 Question from 3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5908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Maximum earnings a tax applies to.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143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$300 Answer to 3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8956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a Tax Base?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43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$100 Answer to 1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048000"/>
            <a:ext cx="77724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a pay period?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914400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$200 Question from 1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718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Where a period’s payroll information is recorded.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$200 Answer to 1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819400"/>
            <a:ext cx="77724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a Payroll Register?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143000"/>
            <a:ext cx="8763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$300 Question from 1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5908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 deduction from total earnings for each person legally supported by a taxpayer, including the employee.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143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$300 Answer to 1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8956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</a:t>
            </a:r>
            <a:r>
              <a:rPr lang="en-US" smtClean="0">
                <a:solidFill>
                  <a:schemeClr val="tx1"/>
                </a:solidFill>
              </a:rPr>
              <a:t>Withholding Allowance?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1219200"/>
            <a:ext cx="8763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$400 Question from 1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124200"/>
            <a:ext cx="78486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Amount due for a pay period before deductions.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143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$400 Answer to 1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2743200"/>
            <a:ext cx="70104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are Total Earnings.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ining">
  <a:themeElements>
    <a:clrScheme name="Training.pot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FFFF00"/>
      </a:accent2>
      <a:accent3>
        <a:srgbClr val="AAAAFF"/>
      </a:accent3>
      <a:accent4>
        <a:srgbClr val="DADADA"/>
      </a:accent4>
      <a:accent5>
        <a:srgbClr val="AAFFFF"/>
      </a:accent5>
      <a:accent6>
        <a:srgbClr val="E7E700"/>
      </a:accent6>
      <a:hlink>
        <a:srgbClr val="FF0033"/>
      </a:hlink>
      <a:folHlink>
        <a:srgbClr val="3366FF"/>
      </a:folHlink>
    </a:clrScheme>
    <a:fontScheme name="Training.pot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raining.pot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FFFF00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E7E700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ining.pot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00CCCC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00B9B9"/>
        </a:accent6>
        <a:hlink>
          <a:srgbClr val="CC99FF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ining.pot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5F5F5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ining.pot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FFFF00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E7E700"/>
        </a:accent6>
        <a:hlink>
          <a:srgbClr val="6600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ining.pot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FFFF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E7E700"/>
        </a:accent6>
        <a:hlink>
          <a:srgbClr val="CC0000"/>
        </a:hlink>
        <a:folHlink>
          <a:srgbClr val="CC6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B784B6EB8BE0549858D1C5D3AD4F358" ma:contentTypeVersion="0" ma:contentTypeDescription="Create a new document." ma:contentTypeScope="" ma:versionID="5a377c4152a16c5304ec2c41d8ab8cf8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7C9EA844-3832-4DF8-BCC7-30275D47DD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E3453C6-A5EF-47CF-B1EA-92501D611F7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C4F84AC-4D26-4B16-86C3-D39022D107E2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C:\MSOffice\Templates\Presentations\Training.pot</Template>
  <TotalTime>718</TotalTime>
  <Words>376</Words>
  <Application>Microsoft Macintosh PowerPoint</Application>
  <PresentationFormat>On-screen Show (4:3)</PresentationFormat>
  <Paragraphs>72</Paragraphs>
  <Slides>27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Training</vt:lpstr>
      <vt:lpstr>Jeopardy</vt:lpstr>
      <vt:lpstr>$100 Question from 1</vt:lpstr>
      <vt:lpstr>$100 Answer to 1</vt:lpstr>
      <vt:lpstr>$200 Question from 1</vt:lpstr>
      <vt:lpstr>$200 Answer to 1</vt:lpstr>
      <vt:lpstr>$300 Question from 1</vt:lpstr>
      <vt:lpstr>$300 Answer to 1</vt:lpstr>
      <vt:lpstr>$400 Question from 1</vt:lpstr>
      <vt:lpstr>$400 Answer to 1</vt:lpstr>
      <vt:lpstr>$500 Question from 1</vt:lpstr>
      <vt:lpstr>$500 Answer to 1</vt:lpstr>
      <vt:lpstr>$100 Question from 2</vt:lpstr>
      <vt:lpstr>$100 Answer to 2</vt:lpstr>
      <vt:lpstr>$200 Question from 2</vt:lpstr>
      <vt:lpstr>$200 Answer to 2</vt:lpstr>
      <vt:lpstr>$300 Question from 2</vt:lpstr>
      <vt:lpstr>$300 Answer to 2</vt:lpstr>
      <vt:lpstr>$400 Question from 2</vt:lpstr>
      <vt:lpstr>$400 Answer to 2</vt:lpstr>
      <vt:lpstr>$500 Question from 2</vt:lpstr>
      <vt:lpstr>$500 Answer to 2</vt:lpstr>
      <vt:lpstr>$100 Question from 3</vt:lpstr>
      <vt:lpstr>$100 Answer to 3</vt:lpstr>
      <vt:lpstr>$200 Question from 3</vt:lpstr>
      <vt:lpstr>$200 Answer to 3</vt:lpstr>
      <vt:lpstr>$300 Question from 3</vt:lpstr>
      <vt:lpstr>$300 Answer to 3</vt:lpstr>
    </vt:vector>
  </TitlesOfParts>
  <Company>Micron Electronics,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Jeopardy</dc:title>
  <dc:creator>Helen Gerber</dc:creator>
  <cp:lastModifiedBy>David Combs</cp:lastModifiedBy>
  <cp:revision>146</cp:revision>
  <cp:lastPrinted>2000-10-10T15:21:09Z</cp:lastPrinted>
  <dcterms:created xsi:type="dcterms:W3CDTF">2013-05-15T15:34:44Z</dcterms:created>
  <dcterms:modified xsi:type="dcterms:W3CDTF">2013-05-15T15:35:39Z</dcterms:modified>
</cp:coreProperties>
</file>